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1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88A"/>
    <a:srgbClr val="F28B20"/>
    <a:srgbClr val="ECF7F5"/>
    <a:srgbClr val="35A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2"/>
    <p:restoredTop sz="72585"/>
  </p:normalViewPr>
  <p:slideViewPr>
    <p:cSldViewPr snapToGrid="0" snapToObjects="1">
      <p:cViewPr varScale="1">
        <p:scale>
          <a:sx n="91" d="100"/>
          <a:sy n="91" d="100"/>
        </p:scale>
        <p:origin x="19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fo " userId="f340a8b9-be51-4677-a1b9-00bc55c61753" providerId="ADAL" clId="{9553E629-A75D-1544-ADAC-D38387F1904F}"/>
    <pc:docChg chg="custSel modSld">
      <pc:chgData name="Info " userId="f340a8b9-be51-4677-a1b9-00bc55c61753" providerId="ADAL" clId="{9553E629-A75D-1544-ADAC-D38387F1904F}" dt="2022-05-11T19:47:44.457" v="3" actId="313"/>
      <pc:docMkLst>
        <pc:docMk/>
      </pc:docMkLst>
      <pc:sldChg chg="modNotesTx">
        <pc:chgData name="Info " userId="f340a8b9-be51-4677-a1b9-00bc55c61753" providerId="ADAL" clId="{9553E629-A75D-1544-ADAC-D38387F1904F}" dt="2022-05-11T19:47:44.457" v="3" actId="313"/>
        <pc:sldMkLst>
          <pc:docMk/>
          <pc:sldMk cId="3084991538" sldId="261"/>
        </pc:sldMkLst>
      </pc:sldChg>
    </pc:docChg>
  </pc:docChgLst>
  <pc:docChgLst>
    <pc:chgData name="Sherry D Crosby" userId="8f577bea-faee-447c-9185-e2dda95bde9a" providerId="ADAL" clId="{9AD67D28-6056-D047-9896-F250A935DD34}"/>
    <pc:docChg chg="modSld">
      <pc:chgData name="Sherry D Crosby" userId="8f577bea-faee-447c-9185-e2dda95bde9a" providerId="ADAL" clId="{9AD67D28-6056-D047-9896-F250A935DD34}" dt="2022-04-05T18:05:15.922" v="10" actId="20577"/>
      <pc:docMkLst>
        <pc:docMk/>
      </pc:docMkLst>
      <pc:sldChg chg="modNotesTx">
        <pc:chgData name="Sherry D Crosby" userId="8f577bea-faee-447c-9185-e2dda95bde9a" providerId="ADAL" clId="{9AD67D28-6056-D047-9896-F250A935DD34}" dt="2022-04-05T18:05:02.327" v="5" actId="20577"/>
        <pc:sldMkLst>
          <pc:docMk/>
          <pc:sldMk cId="3525164976" sldId="259"/>
        </pc:sldMkLst>
      </pc:sldChg>
      <pc:sldChg chg="modNotesTx">
        <pc:chgData name="Sherry D Crosby" userId="8f577bea-faee-447c-9185-e2dda95bde9a" providerId="ADAL" clId="{9AD67D28-6056-D047-9896-F250A935DD34}" dt="2022-04-05T18:05:15.922" v="10" actId="20577"/>
        <pc:sldMkLst>
          <pc:docMk/>
          <pc:sldMk cId="3084991538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FCBC4-2B9D-6F49-B272-5409943486F0}" type="datetimeFigureOut">
              <a:rPr lang="en-US" smtClean="0"/>
              <a:t>5/11/22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B0107-FC65-034E-81AB-FB7C300FB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40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kp.org/pharmacy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lmpartnership.org/" TargetMode="External"/><Relationship Id="rId4" Type="http://schemas.openxmlformats.org/officeDocument/2006/relationships/hyperlink" Target="http://unioncoalition.org/mail-rx-resource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Hello, my name is…</a:t>
            </a:r>
          </a:p>
          <a:p>
            <a:r>
              <a:rPr lang="en-US" dirty="0"/>
              <a:t>I am… (title)</a:t>
            </a:r>
          </a:p>
          <a:p>
            <a:r>
              <a:rPr lang="en-US"/>
              <a:t>Thank you for having me talk to you today, about the importance of choosing Mail Order pharmacy delivery to keep copays low for Coalition union members and their families.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B0107-FC65-034E-81AB-FB7C300FBF0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4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ts val="3720"/>
              </a:lnSpc>
              <a:buFont typeface="Arial" panose="020B0604020202020204" pitchFamily="34" charset="0"/>
              <a:buChar char="•"/>
            </a:pPr>
            <a:r>
              <a:rPr lang="en-US" sz="3100" dirty="0"/>
              <a:t>The 2019 KP-Coalition National Agreement outlines a 3-year plan to lower costs and keep pharmacy copays at $5 for medicines delivered by mail if Coalition members and their dependents meet yearly thresholds.*</a:t>
            </a:r>
          </a:p>
          <a:p>
            <a:pPr marL="457200" indent="-457200">
              <a:lnSpc>
                <a:spcPts val="3720"/>
              </a:lnSpc>
              <a:buFont typeface="Arial" panose="020B0604020202020204" pitchFamily="34" charset="0"/>
              <a:buChar char="•"/>
            </a:pPr>
            <a:r>
              <a:rPr lang="en-US" sz="3100" dirty="0"/>
              <a:t>This year’s goal is 40%. That means 40% of prescriptions for Coalition union members and their families need to be delivered by mail to keep the same low pharmacy copays.</a:t>
            </a:r>
          </a:p>
          <a:p>
            <a:pPr marL="457200" indent="-457200">
              <a:lnSpc>
                <a:spcPts val="3720"/>
              </a:lnSpc>
              <a:buFont typeface="Arial" panose="020B0604020202020204" pitchFamily="34" charset="0"/>
              <a:buChar char="•"/>
            </a:pPr>
            <a:r>
              <a:rPr lang="en-US" sz="3100" dirty="0"/>
              <a:t>We are very close to meeting that goal. Currently, 37% of prescriptions for Coalition union members and their dependents are delivered by mail. (Numbers are based on data from Oct/Nov 2021).</a:t>
            </a:r>
          </a:p>
          <a:p>
            <a:pPr marL="457200" indent="-457200">
              <a:lnSpc>
                <a:spcPts val="372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We need your help to meet the goal. </a:t>
            </a:r>
          </a:p>
          <a:p>
            <a:pPr marL="457200" indent="-457200">
              <a:lnSpc>
                <a:spcPts val="372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Here’s how...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2000" dirty="0"/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000" dirty="0"/>
              <a:t>[GO TO NEXT SLIDE]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2000" dirty="0"/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200" dirty="0"/>
              <a:t>*2019 National Agreement section 2.B.1.b: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200" dirty="0"/>
              <a:t>If less than 40% of prescription drugs for all active Coalition employee medical plans are dispensed through mail order, then effective July 1, 2023… all discretionary retail pharmacy co-pays less than $20 will increase to $20.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B0107-FC65-034E-81AB-FB7C300FBF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45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This graph shows where Coalition union members and their dependents are using prescription delivery. (Numbers are based on data from October-November 2021).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blue line shows Coalition union members. The orange line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shows dependents.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As you can see, the Northwest and Washington are in the lead.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We have opportunities for growth in Colorado, the Mid-Atlantic States, and Southern California.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Northern California is right at goal, but they could use a cushion.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And every region has room to sign up their dependents!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...[GO TO NEXT SLIDE]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B0107-FC65-034E-81AB-FB7C300FBF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54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/>
              <a:t>If the 40% goal is not met: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In-person prescription copays could </a:t>
            </a:r>
            <a:r>
              <a:rPr lang="en-US" sz="1200" b="1" dirty="0"/>
              <a:t>double</a:t>
            </a:r>
            <a:r>
              <a:rPr lang="en-US" sz="1200" dirty="0"/>
              <a:t> for Coalition union members and their families.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While mail order pharmacy copays will stay at $5, in-person prescription copays will go up to $20 if the goal isn’t met by the end of this year.  (current in-person RX cost for </a:t>
            </a:r>
            <a:r>
              <a:rPr lang="en-US" sz="1200" dirty="0" err="1"/>
              <a:t>CKPU</a:t>
            </a:r>
            <a:r>
              <a:rPr lang="en-US" sz="1200" dirty="0"/>
              <a:t> members is $10)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This increase could cost Coalition members and their families hundreds of dollars more each year for their prescriptions– those using prescriptions regularly could stand to save– or lose– the most.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 can think of plenty of other ways to spend a couple hundred dollars rather than on medicines.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Using mail order delivery saves time and money for workers and Kaiser Permanente as an organization.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[GO TO NEXT SLIDE]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B0107-FC65-034E-81AB-FB7C300FBF0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63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Here’s the ASK: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Choose mail order for yourself and your dependents today!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Scan the QR code to sign up for </a:t>
            </a:r>
            <a:r>
              <a:rPr lang="en-US" dirty="0" err="1"/>
              <a:t>kp.org</a:t>
            </a:r>
            <a:r>
              <a:rPr lang="en-US" dirty="0"/>
              <a:t>/pharmacy – mail delivery now!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Help spread the word: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Support presentations by Coalition and/or LMP staff at local facilities during Labor Councils, unit-based team huddles or other meetings as appropriate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Ask managers, supervisors, and co-leads to post simple step-by-step instruction poster for Coalition members to sign up for mail order delivery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/>
              <a:t>[GO TO NEXT SLIDE]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B0107-FC65-034E-81AB-FB7C300FBF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472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Share and support resources at UBT team huddles, facility labor councils and other meetings for Coalition union members.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can find communication materials, including this flier, on the LMP and Coalition websites.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With your help, we can reach this goal, and potentially save workers and their families hundreds of dollars and help KP stay affordable.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KP.org/pharmacy</a:t>
            </a:r>
            <a:endParaRPr lang="en-US" dirty="0"/>
          </a:p>
          <a:p>
            <a:r>
              <a:rPr lang="en-US" dirty="0">
                <a:hlinkClick r:id="rId4"/>
              </a:rPr>
              <a:t>Unioncoalition.org/mail-rx-resources</a:t>
            </a:r>
            <a:endParaRPr lang="en-US" dirty="0"/>
          </a:p>
          <a:p>
            <a:r>
              <a:rPr lang="en-US" dirty="0">
                <a:hlinkClick r:id="rId5"/>
              </a:rPr>
              <a:t>LMPartnership.org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B0107-FC65-034E-81AB-FB7C300FBF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02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186FA9-EEAB-554F-8DE4-FC1D96FC37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5352"/>
            <a:ext cx="12192000" cy="685800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29652F2-A1D3-354E-8DDE-6D6F957833F7}"/>
              </a:ext>
            </a:extLst>
          </p:cNvPr>
          <p:cNvCxnSpPr/>
          <p:nvPr userDrawn="1"/>
        </p:nvCxnSpPr>
        <p:spPr>
          <a:xfrm>
            <a:off x="1059180" y="4825394"/>
            <a:ext cx="457200" cy="0"/>
          </a:xfrm>
          <a:prstGeom prst="line">
            <a:avLst/>
          </a:prstGeom>
          <a:ln>
            <a:solidFill>
              <a:srgbClr val="F28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283D94E1-47C3-4445-BDA9-99144A7F59C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59181" y="5051259"/>
            <a:ext cx="1458641" cy="167334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 spc="10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PRESENTED BY: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E9C2790A-2EFF-8845-B1C7-D2BB7968A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50017" y="5046834"/>
            <a:ext cx="5049279" cy="17176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 b="1" i="0" spc="10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PERSON’S NAME</a:t>
            </a:r>
          </a:p>
        </p:txBody>
      </p:sp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B62C2F81-3658-B942-ACB8-1C352559A7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9180" y="5307070"/>
            <a:ext cx="1490837" cy="20798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sz="1400" dirty="0"/>
              <a:t>Date XX/XXXX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78F85FA-46D6-844B-9963-E765A26241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8070" y="3197225"/>
            <a:ext cx="4929262" cy="539750"/>
          </a:xfrm>
        </p:spPr>
        <p:txBody>
          <a:bodyPr lIns="0" rIns="0">
            <a:noAutofit/>
          </a:bodyPr>
          <a:lstStyle>
            <a:lvl1pPr marL="0" indent="0">
              <a:buNone/>
              <a:defRPr sz="36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2257C7-16AE-484E-B67A-F11EF7226E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51990" y="1822450"/>
            <a:ext cx="5372100" cy="3213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0823FFE-6138-6249-9697-1ECF96BA09D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58070" y="6013436"/>
            <a:ext cx="1714500" cy="457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C97D233-7841-5243-B3AA-3D6D5DE8A47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175250" y="6115036"/>
            <a:ext cx="1841500" cy="254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8C0821B-4511-AB46-9AF5-B7F41EE40D7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945259" y="6026136"/>
            <a:ext cx="9525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55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D463417-DD25-D242-B816-E5668618E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88267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</a:t>
            </a:r>
            <a:fld id="{7289A505-6D58-9845-8266-ED0FB62AC159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46B0D5-AE8B-A849-BFE3-AF4605060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550067" cy="365125"/>
          </a:xfrm>
          <a:prstGeom prst="rect">
            <a:avLst/>
          </a:prstGeom>
        </p:spPr>
        <p:txBody>
          <a:bodyPr/>
          <a:lstStyle>
            <a:lvl1pPr>
              <a:defRPr sz="1200" b="1" i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2969EC-5EC3-7047-8FFD-22F431668B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3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7354D-FE7B-B84D-83D0-F8780C5A2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E7A39E1-6C22-CD4F-9E77-D4E95A770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88267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</a:t>
            </a:r>
            <a:fld id="{43FEACB4-FB8C-1045-A3A0-874DABC19E37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87C8D41-0424-3347-BD78-38BE63FD8B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550067" cy="365125"/>
          </a:xfrm>
          <a:prstGeom prst="rect">
            <a:avLst/>
          </a:prstGeom>
        </p:spPr>
        <p:txBody>
          <a:bodyPr/>
          <a:lstStyle>
            <a:lvl1pPr>
              <a:defRPr sz="1200" b="1" i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2969EC-5EC3-7047-8FFD-22F431668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8505393D-C88C-6040-BA69-5950A77E0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562" y="0"/>
            <a:ext cx="10515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526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18B8-B9E7-B34E-A2D6-C2AB7E42E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F28B2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552536-D1A4-5544-87B3-E3280F4B7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16E284C-0DAF-2C46-A899-EB92217F8E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88267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</a:t>
            </a:r>
            <a:fld id="{3F901838-8C4B-BE4C-931D-149AD10DF296}" type="datetime1">
              <a:rPr lang="en-US" smtClean="0"/>
              <a:t>5/11/22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E8C7F-8C1E-284D-A209-C6AD8ADAE3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2200" y="6356350"/>
            <a:ext cx="1371600" cy="335142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740FE6-6514-5647-9835-E3B76BC1F7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550067" cy="365125"/>
          </a:xfrm>
          <a:prstGeom prst="rect">
            <a:avLst/>
          </a:prstGeom>
        </p:spPr>
        <p:txBody>
          <a:bodyPr/>
          <a:lstStyle>
            <a:lvl1pPr>
              <a:defRPr sz="1200" b="1" i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2969EC-5EC3-7047-8FFD-22F431668B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084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7D503-6B8D-4847-9310-E6D52B7203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50940-B980-9A41-8AAC-425AF0110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4B415A1-8D1F-D042-AA64-83190F0C18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88267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</a:t>
            </a:r>
            <a:fld id="{2F6EB851-F37A-6343-BC0A-BBBE93EC06F0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BF995B6-2C1C-AD45-977B-59471F6574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550067" cy="365125"/>
          </a:xfrm>
          <a:prstGeom prst="rect">
            <a:avLst/>
          </a:prstGeom>
        </p:spPr>
        <p:txBody>
          <a:bodyPr/>
          <a:lstStyle>
            <a:lvl1pPr>
              <a:defRPr sz="1200" b="1" i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2969EC-5EC3-7047-8FFD-22F431668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17650900-2B05-7E41-AF00-3BDC093A5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52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3FBF3-7CE4-6941-A2F0-6CA545327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28B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83B590-0D2E-F342-929F-09EB6F3FC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56E43-67AE-D841-AB8F-D40790DEB1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28B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543F4F-00DB-6849-AD06-C22D7F905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3C88474-1BF7-424B-A8B8-1AC9EFF842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88267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</a:t>
            </a:r>
            <a:fld id="{DCAEA65A-229D-FA41-A28D-744EFA86625E}" type="datetime1">
              <a:rPr lang="en-US" smtClean="0"/>
              <a:t>5/11/22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83744A4-A518-DA4A-9987-76DD30C32E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2200" y="6356350"/>
            <a:ext cx="1371600" cy="335142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827EA99-3DB8-B24E-83F8-86E2A1AA68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38200" y="6356350"/>
            <a:ext cx="550067" cy="365125"/>
          </a:xfrm>
          <a:prstGeom prst="rect">
            <a:avLst/>
          </a:prstGeom>
        </p:spPr>
        <p:txBody>
          <a:bodyPr/>
          <a:lstStyle>
            <a:lvl1pPr>
              <a:defRPr sz="1200" b="1" i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2969EC-5EC3-7047-8FFD-22F431668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04D253E4-D185-D14F-B5F5-F2A2EF4B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990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59AD28D-2CAB-EB4F-A206-EF7A42BA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88267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</a:t>
            </a:r>
            <a:fld id="{1B56063B-A85A-674C-9245-99E908914BD2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15D3082-DF23-ED4D-8DE5-ACEAB56DC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550067" cy="365125"/>
          </a:xfrm>
          <a:prstGeom prst="rect">
            <a:avLst/>
          </a:prstGeom>
        </p:spPr>
        <p:txBody>
          <a:bodyPr/>
          <a:lstStyle>
            <a:lvl1pPr>
              <a:defRPr sz="1200" b="1" i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2969EC-5EC3-7047-8FFD-22F431668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CF84A59E-E95F-C249-BC56-C1D6B6C14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6964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1AC242-70EE-054E-AD2A-8BDEA1BBC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88267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</a:t>
            </a:r>
            <a:fld id="{7D5210D0-1390-854A-8810-84E8387BEF3B}" type="datetime1">
              <a:rPr lang="en-US" smtClean="0"/>
              <a:t>5/11/22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E9A033-FB04-3445-9E98-96726A8DE4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2200" y="6356350"/>
            <a:ext cx="1371600" cy="335142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46D05C-72DB-874A-9332-33F59BD9AC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550067" cy="365125"/>
          </a:xfrm>
          <a:prstGeom prst="rect">
            <a:avLst/>
          </a:prstGeom>
        </p:spPr>
        <p:txBody>
          <a:bodyPr/>
          <a:lstStyle>
            <a:lvl1pPr>
              <a:defRPr sz="1200" b="1" i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2969EC-5EC3-7047-8FFD-22F431668B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9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18E157-85AA-BC4F-BD9A-7A18A11E5EDA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13716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70A994B-227F-7143-A50D-A6EE4D676E7F}"/>
              </a:ext>
            </a:extLst>
          </p:cNvPr>
          <p:cNvSpPr/>
          <p:nvPr userDrawn="1"/>
        </p:nvSpPr>
        <p:spPr>
          <a:xfrm>
            <a:off x="0" y="1371600"/>
            <a:ext cx="12192000" cy="4805363"/>
          </a:xfrm>
          <a:prstGeom prst="rect">
            <a:avLst/>
          </a:prstGeom>
          <a:solidFill>
            <a:srgbClr val="ECF7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BCC7A-26AB-5D48-8424-FFA37C2C4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DD77E04-A2CE-6C45-A39F-DCBC570E6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AD5A858-9DAB-C547-BA85-2AE2ED23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88267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|   </a:t>
            </a:r>
            <a:fld id="{6216C87A-0A19-2949-BCD7-2265FE39D68C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DF8C26D-08D6-644C-9D3B-5005DF6A9B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550067" cy="365125"/>
          </a:xfrm>
          <a:prstGeom prst="rect">
            <a:avLst/>
          </a:prstGeom>
        </p:spPr>
        <p:txBody>
          <a:bodyPr/>
          <a:lstStyle>
            <a:lvl1pPr>
              <a:defRPr sz="1200" b="1" i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2969EC-5EC3-7047-8FFD-22F431668B5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7EA871-7BD8-1345-91AB-6DB1128D8C3D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982200" y="230744"/>
            <a:ext cx="1371600" cy="8203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05699A8-5222-B742-9A0D-E18EB3D778BD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6477000" y="6369144"/>
            <a:ext cx="4876800" cy="3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30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788A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88A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88A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88A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88A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kp.org/pharmac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emf"/><Relationship Id="rId5" Type="http://schemas.openxmlformats.org/officeDocument/2006/relationships/hyperlink" Target="http://lmpartnership.org/" TargetMode="External"/><Relationship Id="rId4" Type="http://schemas.openxmlformats.org/officeDocument/2006/relationships/hyperlink" Target="http://unioncoalition.org/mail-rx-resour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998B06-102D-3743-AB16-32551A894F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78A18A-A8BC-C844-A826-D609CC3293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490C973-4571-8547-A30B-4E8FF2F6CF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8BCB247-E27B-1843-9F0C-493A612943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58070" y="2684182"/>
            <a:ext cx="4929262" cy="1489636"/>
          </a:xfrm>
        </p:spPr>
        <p:txBody>
          <a:bodyPr lIns="0" rIns="0"/>
          <a:lstStyle/>
          <a:p>
            <a:r>
              <a:rPr lang="en-US" dirty="0"/>
              <a:t>Choose Mail </a:t>
            </a:r>
            <a:br>
              <a:rPr lang="en-US" dirty="0"/>
            </a:br>
            <a:r>
              <a:rPr lang="en-US" dirty="0"/>
              <a:t>Order Pharmacy to Keep Copays Low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93FC2D-5788-8C4B-98A6-9D29DB4959A9}"/>
              </a:ext>
            </a:extLst>
          </p:cNvPr>
          <p:cNvSpPr txBox="1"/>
          <p:nvPr/>
        </p:nvSpPr>
        <p:spPr>
          <a:xfrm>
            <a:off x="1075703" y="2085946"/>
            <a:ext cx="2987997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pc="10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COALITION UNION MEMBERS</a:t>
            </a:r>
          </a:p>
        </p:txBody>
      </p:sp>
    </p:spTree>
    <p:extLst>
      <p:ext uri="{BB962C8B-B14F-4D97-AF65-F5344CB8AC3E}">
        <p14:creationId xmlns:p14="http://schemas.microsoft.com/office/powerpoint/2010/main" val="277565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B2982D-7C36-A243-8053-0F19D9BAC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136467" cy="4351338"/>
          </a:xfrm>
        </p:spPr>
        <p:txBody>
          <a:bodyPr wrap="square"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/>
              <a:t>KP-Coalition National Agreement:</a:t>
            </a:r>
          </a:p>
          <a:p>
            <a:pPr>
              <a:lnSpc>
                <a:spcPct val="100000"/>
              </a:lnSpc>
            </a:pPr>
            <a:r>
              <a:rPr lang="en-US" dirty="0"/>
              <a:t>Keep pharmacy copays low by encouraging use of prescription delivery </a:t>
            </a:r>
          </a:p>
          <a:p>
            <a:pPr>
              <a:lnSpc>
                <a:spcPct val="120000"/>
              </a:lnSpc>
            </a:pPr>
            <a:r>
              <a:rPr lang="en-US" dirty="0"/>
              <a:t>This year’s goal is </a:t>
            </a:r>
            <a:r>
              <a:rPr lang="en-US" b="1" dirty="0"/>
              <a:t>40%</a:t>
            </a:r>
          </a:p>
          <a:p>
            <a:pPr>
              <a:lnSpc>
                <a:spcPct val="120000"/>
              </a:lnSpc>
            </a:pPr>
            <a:r>
              <a:rPr lang="en-US" dirty="0"/>
              <a:t>Current use enterprise-wide is 37%</a:t>
            </a:r>
          </a:p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FEA600-09EA-994F-A4BF-DDD921CA90B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|   </a:t>
            </a:r>
            <a:fld id="{43FEACB4-FB8C-1045-A3A0-874DABC19E37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4558DD-9965-5545-AC0A-20DAC2EAD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2969EC-5EC3-7047-8FFD-22F431668B5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D947033-26F2-E346-91BD-B96F00096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pic>
        <p:nvPicPr>
          <p:cNvPr id="8" name="Picture 7" descr="A picture containing thermometer &#10;&#10;Description automatically generated">
            <a:extLst>
              <a:ext uri="{FF2B5EF4-FFF2-40B4-BE49-F238E27FC236}">
                <a16:creationId xmlns:a16="http://schemas.microsoft.com/office/drawing/2014/main" id="{1370C656-3C76-B143-A4B5-E3EFC3EBF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534" y="1511300"/>
            <a:ext cx="2383367" cy="455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164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15007E-EE8A-1343-9C10-857ABE699F9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|   </a:t>
            </a:r>
            <a:fld id="{43FEACB4-FB8C-1045-A3A0-874DABC19E37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1F11C-8CC5-2B48-B252-27CD4734A4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2969EC-5EC3-7047-8FFD-22F431668B5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DA0CDA5-B132-A845-8B43-DF0A08519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Who’s getting prescription delivery?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E1AE0A0-FBFC-EE4F-A788-E6F513C9C0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866" y="1361016"/>
            <a:ext cx="10024534" cy="48790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66E35A-1256-3A4F-865A-BE55979D623A}"/>
              </a:ext>
            </a:extLst>
          </p:cNvPr>
          <p:cNvCxnSpPr>
            <a:cxnSpLocks/>
          </p:cNvCxnSpPr>
          <p:nvPr/>
        </p:nvCxnSpPr>
        <p:spPr>
          <a:xfrm>
            <a:off x="1459255" y="3237253"/>
            <a:ext cx="9530478" cy="0"/>
          </a:xfrm>
          <a:prstGeom prst="line">
            <a:avLst/>
          </a:prstGeom>
          <a:ln w="349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991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5EB2A72-D65A-DC41-A28A-7B3A0506B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0963" cy="435133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/>
              <a:t>In-person prescription copays could </a:t>
            </a:r>
            <a:r>
              <a:rPr lang="en-US" b="1" dirty="0"/>
              <a:t>double</a:t>
            </a:r>
            <a:r>
              <a:rPr lang="en-US" dirty="0"/>
              <a:t> for Coalition members and their families</a:t>
            </a:r>
          </a:p>
          <a:p>
            <a:pPr>
              <a:lnSpc>
                <a:spcPct val="120000"/>
              </a:lnSpc>
            </a:pPr>
            <a:r>
              <a:rPr lang="en-US" dirty="0"/>
              <a:t>Leading to hundreds of dollars more spent each year </a:t>
            </a:r>
          </a:p>
          <a:p>
            <a:pPr>
              <a:lnSpc>
                <a:spcPct val="120000"/>
              </a:lnSpc>
            </a:pPr>
            <a:r>
              <a:rPr lang="en-US" dirty="0"/>
              <a:t>Use prescription delivery to make care affordable for everyone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7BC3FA-99C4-CB43-9BF0-8C697E84F0B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|   </a:t>
            </a:r>
            <a:fld id="{43FEACB4-FB8C-1045-A3A0-874DABC19E37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E2AB6-D29A-BC42-BAB1-1E56EF9A9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2969EC-5EC3-7047-8FFD-22F431668B5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3B0F80F-DA7C-1D47-BE3A-EC0F0E3FE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at Stake?</a:t>
            </a:r>
          </a:p>
        </p:txBody>
      </p:sp>
    </p:spTree>
    <p:extLst>
      <p:ext uri="{BB962C8B-B14F-4D97-AF65-F5344CB8AC3E}">
        <p14:creationId xmlns:p14="http://schemas.microsoft.com/office/powerpoint/2010/main" val="812642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F8F939-F076-5444-9C0D-E196DED45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94600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Act Now: Choose mail order for yourself </a:t>
            </a:r>
            <a:br>
              <a:rPr lang="en-US" dirty="0"/>
            </a:br>
            <a:r>
              <a:rPr lang="en-US" dirty="0"/>
              <a:t>and your dependents</a:t>
            </a:r>
          </a:p>
          <a:p>
            <a:pPr>
              <a:lnSpc>
                <a:spcPct val="120000"/>
              </a:lnSpc>
            </a:pPr>
            <a:r>
              <a:rPr lang="en-US" dirty="0"/>
              <a:t>Spread the word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Support presentations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Post informational fliers for Coalition members</a:t>
            </a:r>
          </a:p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F72F12-F5F0-A845-9807-DF9637D064F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|   </a:t>
            </a:r>
            <a:fld id="{43FEACB4-FB8C-1045-A3A0-874DABC19E37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422DA-B571-0745-8430-1547A0F714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2969EC-5EC3-7047-8FFD-22F431668B5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0AE9F46-042C-C24B-8D6C-DF576DC73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pic>
        <p:nvPicPr>
          <p:cNvPr id="8" name="Picture 7" descr="A picture containing text, electronics, display, computer&#10;&#10;Description automatically generated">
            <a:extLst>
              <a:ext uri="{FF2B5EF4-FFF2-40B4-BE49-F238E27FC236}">
                <a16:creationId xmlns:a16="http://schemas.microsoft.com/office/drawing/2014/main" id="{B6B780D1-33BB-0842-885C-85B2396CC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4533" y="1574799"/>
            <a:ext cx="2873063" cy="45381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AC752B-D109-0C44-A2C1-11B57BA3E8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4321" y="2228325"/>
            <a:ext cx="1412346" cy="1412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74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FCB761-E794-7F48-94AD-1EEB0F37C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26867" cy="4351338"/>
          </a:xfrm>
        </p:spPr>
        <p:txBody>
          <a:bodyPr/>
          <a:lstStyle/>
          <a:p>
            <a:r>
              <a:rPr lang="en-US" dirty="0"/>
              <a:t>Choose Mail Order Pharmacy</a:t>
            </a:r>
          </a:p>
          <a:p>
            <a:r>
              <a:rPr lang="en-US" dirty="0"/>
              <a:t>Contact a Union Partnership Representative </a:t>
            </a:r>
          </a:p>
          <a:p>
            <a:r>
              <a:rPr lang="en-US" dirty="0" err="1">
                <a:hlinkClick r:id="rId3"/>
              </a:rPr>
              <a:t>KP.org</a:t>
            </a:r>
            <a:r>
              <a:rPr lang="en-US" dirty="0">
                <a:hlinkClick r:id="rId3"/>
              </a:rPr>
              <a:t>/pharmacy</a:t>
            </a:r>
            <a:endParaRPr lang="en-US" dirty="0"/>
          </a:p>
          <a:p>
            <a:r>
              <a:rPr lang="en-US" dirty="0" err="1">
                <a:hlinkClick r:id="rId4"/>
              </a:rPr>
              <a:t>Unioncoalition.org</a:t>
            </a:r>
            <a:r>
              <a:rPr lang="en-US" dirty="0">
                <a:hlinkClick r:id="rId4"/>
              </a:rPr>
              <a:t>/mail-</a:t>
            </a:r>
            <a:r>
              <a:rPr lang="en-US" dirty="0" err="1">
                <a:hlinkClick r:id="rId4"/>
              </a:rPr>
              <a:t>rx</a:t>
            </a:r>
            <a:r>
              <a:rPr lang="en-US" dirty="0">
                <a:hlinkClick r:id="rId4"/>
              </a:rPr>
              <a:t>-resources</a:t>
            </a:r>
            <a:endParaRPr lang="en-US" dirty="0"/>
          </a:p>
          <a:p>
            <a:r>
              <a:rPr lang="en-US" dirty="0" err="1">
                <a:hlinkClick r:id="rId5"/>
              </a:rPr>
              <a:t>LMPartnership.org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1934F5-1C2D-0846-93F7-D8CA7F4CAD7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|   </a:t>
            </a:r>
            <a:fld id="{43FEACB4-FB8C-1045-A3A0-874DABC19E37}" type="datetime1">
              <a:rPr lang="en-US" smtClean="0"/>
              <a:t>5/11/22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C8A4C-B68F-314D-AAF7-19AD05FFB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2969EC-5EC3-7047-8FFD-22F431668B5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DA9475-967A-024D-A54A-2E3F3DA1A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C7A52E-784E-A442-AF2A-08A4493F21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2000" y="1727198"/>
            <a:ext cx="3257343" cy="421538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11807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777</Words>
  <Application>Microsoft Macintosh PowerPoint</Application>
  <PresentationFormat>Widescreen</PresentationFormat>
  <Paragraphs>85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Arial Narrow</vt:lpstr>
      <vt:lpstr>Calibri</vt:lpstr>
      <vt:lpstr>Courier New</vt:lpstr>
      <vt:lpstr>Office Theme</vt:lpstr>
      <vt:lpstr>PowerPoint Presentation</vt:lpstr>
      <vt:lpstr>Background</vt:lpstr>
      <vt:lpstr>Who’s getting prescription delivery?</vt:lpstr>
      <vt:lpstr>What’s at Stake?</vt:lpstr>
      <vt:lpstr>Next Steps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Betsy Twitchell</cp:lastModifiedBy>
  <cp:revision>24</cp:revision>
  <dcterms:created xsi:type="dcterms:W3CDTF">2021-05-28T21:38:30Z</dcterms:created>
  <dcterms:modified xsi:type="dcterms:W3CDTF">2022-05-11T19:47:49Z</dcterms:modified>
</cp:coreProperties>
</file>